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1501B7-836D-89C8-4F2C-D909F7CA1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B17B78E-7C27-8225-89FF-CD2805177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3CB37F6-2ADF-99D5-60A3-BDA8F9F11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948CBC-4EC6-8DCC-3CF4-37F08D172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02A3E0-AB7C-DA68-9D07-5830D47F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827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F24288-D81C-8281-AC5B-19C05656F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22F72CE-5D31-1AB4-07C4-5BF55F55A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A7E387-DBFC-7BE3-18C6-D1100E00B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8345E9-19C9-D6FC-6E37-1E18CA6E8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93B8C9E-E70D-3DA4-1022-BEEDC733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438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FCD20D5-5A7D-08BC-0C17-AFE0D3C5F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544D1C4-1A1D-3114-3262-4C30552E7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39AFBC-B888-D191-5E7E-F288F1CB1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24A7F6A-032B-8044-72FA-9D24B6D95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8C13E0-FCB5-2F8D-8048-B2E59B58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93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D1C6BB-A2DF-94B4-45DD-E65CDC93D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885EA7-3127-C4A6-A1DB-4FEFF978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F44394B-0625-3FE1-D463-C3625A08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35FF50E-D1A9-F48D-F8ED-B6E988086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F0B8A8F-F766-0AA6-6AE8-5D4282AB4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241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D1933C-2712-6ABB-1932-EECB2436D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7CD8D6C-495A-033D-7D48-3234EA7C5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0615569-C430-76FF-45DB-76D3C60B9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5D6A75-A112-2EFF-992A-811600F9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CD6CBF4-9E74-1C91-786E-8D50EEB53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809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1FD8F-9A65-62E5-4ED1-5031A7106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7DD155-B849-635F-FAA1-D2D745261B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178A44D-0A6F-6BB4-067F-B86ABC1D8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E15C278-F630-9913-2B6E-D0EEE330F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53E2561-1AEC-2DC2-E6C0-732467479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295FEBF-5AA2-5398-37C0-71976AE3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884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49C2D-8661-A146-B03D-C1814994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378B59E-B6BA-D759-D1F8-22B4D48FF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D07AE74-0149-2DCB-AFF4-366CD2F00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893315F-6B61-CDA8-B455-B67B464A9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A27A5C0-9DBD-22D3-2AE4-3CACB2266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D00969C-A55D-E96B-E944-50B4597D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B44EE93-1695-2E02-7E78-B32805ABA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1AE83C7-D998-19D3-6BDE-627FC124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869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988BB-7B6F-B771-B7AF-C792B1B1A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D57F389-FB20-B8AB-9AC9-6CE9105A2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2DE2EBC-693C-173F-F0F9-DAA5ACE4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34D78F0-60B6-B8DB-4B7D-10068E9E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963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CD0E8E5-7E89-BE8C-D659-6F062B58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4E9FC2B-9A75-CA6B-6ADE-DBF158F01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2ED0F96-4192-922A-7035-38E1054F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67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979712-CFA6-3C75-44A3-B1654403B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ACFC3C-3347-94C2-7498-950A7B4E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085EF9D-80DB-5D28-3ECE-B35183170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2A539F5-3D64-C928-B72B-424B4C996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3139465-5475-5592-BCC7-F174F7F9A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0C5AB76-9E90-84FA-FAA1-820BDBA0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095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18BB88-4F7F-5AF8-B442-3EA60653E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E68A773-BAA8-44E9-25B7-E23F0AC066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4242504-D7C1-4B4C-9F89-84395D75B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7EC8281-5CB3-7B52-A761-383482F47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6C9360B-FC2E-40D0-E7A2-D146A27B2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0783CE6-95E0-317D-36E7-385042EC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73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BB49C14-C69E-295D-6A15-3B91BF385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E47A2E2-3506-8FF8-40D4-91E531724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509F7C-BA04-F241-0913-28C8D9452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BCD43-DC32-4FFF-99C0-1430DB412741}" type="datetimeFigureOut">
              <a:rPr lang="da-DK" smtClean="0"/>
              <a:t>23-03-2024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8D93B7-C267-5C85-CF0A-111122BB9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4B5568-6C8C-D7A5-AE1E-E00A0DEF91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A59F8-D5EC-4659-9E92-3A91387022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77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lalatina.it/wp-content/uploads/2020/09/Rouse_Handbook-for-teachers.pdf" TargetMode="External"/><Relationship Id="rId2" Type="http://schemas.openxmlformats.org/officeDocument/2006/relationships/hyperlink" Target="https://scholalatina.it/via-directa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cholalatina.it/wp-content/uploads/2020/09/Rouse-Appleton-Latin-on-the-direct-method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5B6A91-7F56-2642-6E7A-7FDA45AAA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90500"/>
            <a:ext cx="9429750" cy="1990725"/>
          </a:xfrm>
        </p:spPr>
        <p:txBody>
          <a:bodyPr/>
          <a:lstStyle/>
          <a:p>
            <a:r>
              <a:rPr lang="da-DK" dirty="0" err="1"/>
              <a:t>Dominus</a:t>
            </a:r>
            <a:r>
              <a:rPr lang="da-DK" dirty="0"/>
              <a:t> et </a:t>
            </a:r>
            <a:r>
              <a:rPr lang="da-DK" dirty="0" err="1"/>
              <a:t>servus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DC3EF63-B045-44C9-5FB5-D3BD979CA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9649" y="2733675"/>
            <a:ext cx="10048875" cy="3600449"/>
          </a:xfrm>
        </p:spPr>
        <p:txBody>
          <a:bodyPr>
            <a:normAutofit fontScale="62500" lnSpcReduction="20000"/>
          </a:bodyPr>
          <a:lstStyle/>
          <a:p>
            <a:r>
              <a:rPr lang="da-DK" sz="8000" dirty="0"/>
              <a:t>Kejserens efterfølger</a:t>
            </a:r>
          </a:p>
          <a:p>
            <a:r>
              <a:rPr lang="da-DK" i="1" dirty="0"/>
              <a:t>Inspireret af</a:t>
            </a:r>
          </a:p>
          <a:p>
            <a:r>
              <a:rPr lang="da-DK" i="1" dirty="0">
                <a:hlinkClick r:id="rId2"/>
              </a:rPr>
              <a:t>https://scholalatina.it/via-directa/</a:t>
            </a:r>
            <a:r>
              <a:rPr lang="da-DK" i="1" dirty="0"/>
              <a:t> </a:t>
            </a:r>
          </a:p>
          <a:p>
            <a:r>
              <a:rPr lang="da-DK" i="1" dirty="0"/>
              <a:t>Som bygger på:</a:t>
            </a:r>
          </a:p>
          <a:p>
            <a:endParaRPr lang="da-DK" i="1" dirty="0"/>
          </a:p>
          <a:p>
            <a:pPr>
              <a:lnSpc>
                <a:spcPct val="120000"/>
              </a:lnSpc>
            </a:pPr>
            <a:r>
              <a:rPr lang="da-DK" dirty="0"/>
              <a:t>W. H. D. </a:t>
            </a:r>
            <a:r>
              <a:rPr lang="da-DK" dirty="0" err="1"/>
              <a:t>Rouse</a:t>
            </a:r>
            <a:r>
              <a:rPr lang="da-DK" dirty="0"/>
              <a:t>: </a:t>
            </a:r>
            <a:r>
              <a:rPr lang="da-DK" i="1" dirty="0"/>
              <a:t>The Direct Method Applied to Latin. A </a:t>
            </a:r>
            <a:r>
              <a:rPr lang="da-DK" i="1" dirty="0" err="1"/>
              <a:t>Handbook</a:t>
            </a:r>
            <a:r>
              <a:rPr lang="da-DK" i="1" dirty="0"/>
              <a:t> for Teachers.</a:t>
            </a:r>
            <a:r>
              <a:rPr lang="da-DK" dirty="0"/>
              <a:t> The </a:t>
            </a:r>
            <a:r>
              <a:rPr lang="da-DK" dirty="0" err="1"/>
              <a:t>Linguaphone</a:t>
            </a:r>
            <a:r>
              <a:rPr lang="da-DK" dirty="0"/>
              <a:t> Institute. 1930? Side 12ff</a:t>
            </a:r>
          </a:p>
          <a:p>
            <a:r>
              <a:rPr lang="da-DK" dirty="0"/>
              <a:t>W. H. D. </a:t>
            </a:r>
            <a:r>
              <a:rPr lang="da-DK" dirty="0" err="1"/>
              <a:t>Rouse</a:t>
            </a:r>
            <a:r>
              <a:rPr lang="da-DK" dirty="0"/>
              <a:t> and R. B. </a:t>
            </a:r>
            <a:r>
              <a:rPr lang="da-DK" dirty="0" err="1"/>
              <a:t>Appleton</a:t>
            </a:r>
            <a:r>
              <a:rPr lang="da-DK" dirty="0"/>
              <a:t>: Latin on the Direct Method. University of London Press. 1925. Side 144ff</a:t>
            </a:r>
          </a:p>
          <a:p>
            <a:endParaRPr lang="da-DK" i="1" dirty="0"/>
          </a:p>
          <a:p>
            <a:r>
              <a:rPr lang="da-DK" i="1" dirty="0">
                <a:hlinkClick r:id="rId3"/>
              </a:rPr>
              <a:t>https://scholalatina.it/wp-content/uploads/2020/09/Rouse_Handbook-for-teachers.pdf</a:t>
            </a:r>
            <a:endParaRPr lang="da-DK" i="1" dirty="0"/>
          </a:p>
          <a:p>
            <a:r>
              <a:rPr lang="da-DK" i="1" dirty="0">
                <a:hlinkClick r:id="rId4"/>
              </a:rPr>
              <a:t>https://scholalatina.it/wp-content/uploads/2020/09/Rouse-Appleton-Latin-on-the-direct-method.pdf</a:t>
            </a:r>
            <a:r>
              <a:rPr lang="da-DK" i="1" dirty="0"/>
              <a:t> </a:t>
            </a:r>
          </a:p>
          <a:p>
            <a:endParaRPr lang="da-DK" i="1" dirty="0"/>
          </a:p>
          <a:p>
            <a:endParaRPr lang="da-DK" i="1" dirty="0"/>
          </a:p>
          <a:p>
            <a:endParaRPr lang="da-DK" i="1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5010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5151960D-9936-523C-DCFE-8A8669C86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972727"/>
              </p:ext>
            </p:extLst>
          </p:nvPr>
        </p:nvGraphicFramePr>
        <p:xfrm>
          <a:off x="0" y="71120"/>
          <a:ext cx="12192000" cy="6950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6240">
                  <a:extLst>
                    <a:ext uri="{9D8B030D-6E8A-4147-A177-3AD203B41FA5}">
                      <a16:colId xmlns:a16="http://schemas.microsoft.com/office/drawing/2014/main" val="147500846"/>
                    </a:ext>
                  </a:extLst>
                </a:gridCol>
                <a:gridCol w="2505710">
                  <a:extLst>
                    <a:ext uri="{9D8B030D-6E8A-4147-A177-3AD203B41FA5}">
                      <a16:colId xmlns:a16="http://schemas.microsoft.com/office/drawing/2014/main" val="1199060894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414605918"/>
                    </a:ext>
                  </a:extLst>
                </a:gridCol>
                <a:gridCol w="2695575">
                  <a:extLst>
                    <a:ext uri="{9D8B030D-6E8A-4147-A177-3AD203B41FA5}">
                      <a16:colId xmlns:a16="http://schemas.microsoft.com/office/drawing/2014/main" val="2949200507"/>
                    </a:ext>
                  </a:extLst>
                </a:gridCol>
                <a:gridCol w="2847975">
                  <a:extLst>
                    <a:ext uri="{9D8B030D-6E8A-4147-A177-3AD203B41FA5}">
                      <a16:colId xmlns:a16="http://schemas.microsoft.com/office/drawing/2014/main" val="3183344517"/>
                    </a:ext>
                  </a:extLst>
                </a:gridCol>
              </a:tblGrid>
              <a:tr h="427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3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3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3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3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3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851028197"/>
                  </a:ext>
                </a:extLst>
              </a:tr>
              <a:tr h="492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>
                          <a:effectLst/>
                        </a:rPr>
                        <a:t>ego …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ambulō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sedeō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surgō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saliō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143115728"/>
                  </a:ext>
                </a:extLst>
              </a:tr>
              <a:tr h="81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tū</a:t>
                      </a:r>
                      <a:r>
                        <a:rPr lang="da-DK" sz="3200" dirty="0">
                          <a:effectLst/>
                        </a:rPr>
                        <a:t> …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ambulās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sedēs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surgis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salīs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479203131"/>
                  </a:ext>
                </a:extLst>
              </a:tr>
              <a:tr h="81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ille …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ambulat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sedet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surgit</a:t>
                      </a:r>
                      <a:r>
                        <a:rPr lang="da-DK" sz="3200" dirty="0">
                          <a:effectLst/>
                        </a:rPr>
                        <a:t> 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salit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4068252334"/>
                  </a:ext>
                </a:extLst>
              </a:tr>
              <a:tr h="81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nōs …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ambulāmus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sedēmus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surgimus</a:t>
                      </a:r>
                      <a:r>
                        <a:rPr lang="da-DK" sz="3200" dirty="0">
                          <a:effectLst/>
                        </a:rPr>
                        <a:t> 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salīmus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402398494"/>
                  </a:ext>
                </a:extLst>
              </a:tr>
              <a:tr h="81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vōs …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ambulātis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sedētis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surgite</a:t>
                      </a:r>
                      <a:r>
                        <a:rPr lang="da-DK" sz="3200" dirty="0">
                          <a:effectLst/>
                        </a:rPr>
                        <a:t> 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salītis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2704508305"/>
                  </a:ext>
                </a:extLst>
              </a:tr>
              <a:tr h="81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illī …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ambulant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sedent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surgunt</a:t>
                      </a:r>
                      <a:r>
                        <a:rPr lang="da-DK" sz="3200" dirty="0">
                          <a:effectLst/>
                        </a:rPr>
                        <a:t> 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saliunt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1938422226"/>
                  </a:ext>
                </a:extLst>
              </a:tr>
              <a:tr h="1618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…!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ambulā!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ambulāte!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sedē!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>
                          <a:effectLst/>
                        </a:rPr>
                        <a:t>sedēte!</a:t>
                      </a:r>
                      <a:endParaRPr lang="da-DK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surge</a:t>
                      </a:r>
                      <a:r>
                        <a:rPr lang="da-DK" sz="3200" dirty="0">
                          <a:effectLst/>
                        </a:rPr>
                        <a:t>!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surgite</a:t>
                      </a:r>
                      <a:r>
                        <a:rPr lang="da-DK" sz="3200" dirty="0">
                          <a:effectLst/>
                        </a:rPr>
                        <a:t>! 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salī</a:t>
                      </a:r>
                      <a:r>
                        <a:rPr lang="da-DK" sz="3200" dirty="0">
                          <a:effectLst/>
                        </a:rPr>
                        <a:t>!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3200" dirty="0" err="1">
                          <a:effectLst/>
                        </a:rPr>
                        <a:t>salīte</a:t>
                      </a:r>
                      <a:r>
                        <a:rPr lang="da-DK" sz="3200" dirty="0">
                          <a:effectLst/>
                        </a:rPr>
                        <a:t>!</a:t>
                      </a:r>
                      <a:endParaRPr lang="da-DK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19" marR="59619" marT="59619" marB="59619"/>
                </a:tc>
                <a:extLst>
                  <a:ext uri="{0D108BD9-81ED-4DB2-BD59-A6C34878D82A}">
                    <a16:rowId xmlns:a16="http://schemas.microsoft.com/office/drawing/2014/main" val="2944481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55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161</Words>
  <Application>Microsoft Office PowerPoint</Application>
  <PresentationFormat>Widescreen</PresentationFormat>
  <Paragraphs>52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Dominus et servus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Dominus et servus</dc:title>
  <dc:creator>Allan Rosengren</dc:creator>
  <cp:lastModifiedBy>Allan Rosengren</cp:lastModifiedBy>
  <cp:revision>5</cp:revision>
  <dcterms:created xsi:type="dcterms:W3CDTF">2023-08-12T15:49:21Z</dcterms:created>
  <dcterms:modified xsi:type="dcterms:W3CDTF">2024-03-23T10:25:19Z</dcterms:modified>
</cp:coreProperties>
</file>